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4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28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1077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650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5623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22596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363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2243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8196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7606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1772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9774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94698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7472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7746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7858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259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8502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90903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9668185-ACAA-4902-8DFB-D3A4592FB8C0}" type="datetimeFigureOut">
              <a:rPr lang="bg-BG" smtClean="0"/>
              <a:pPr/>
              <a:t>8.12.2021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C753862-0643-473B-B271-F7C9E19CED3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0046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gVHtbK_KTr8" TargetMode="External"/><Relationship Id="rId7" Type="http://schemas.openxmlformats.org/officeDocument/2006/relationships/image" Target="../media/image23.jpeg"/><Relationship Id="rId2" Type="http://schemas.openxmlformats.org/officeDocument/2006/relationships/video" Target="https://www.youtube.com/embed/3PgNPc-iFW8" TargetMode="External"/><Relationship Id="rId1" Type="http://schemas.openxmlformats.org/officeDocument/2006/relationships/video" Target="https://www.youtube.com/embed/IZQhS3x6zhk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esktop\980x551_1545922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419" y="843728"/>
            <a:ext cx="9334500" cy="5248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344" y="2795452"/>
            <a:ext cx="8825658" cy="897711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Коледните празници</a:t>
            </a:r>
            <a:endParaRPr lang="bg-BG" b="1" i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7894" y="4472248"/>
            <a:ext cx="2883655" cy="1918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25" y="45953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32782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01204" y="973668"/>
            <a:ext cx="8761413" cy="706964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Коледари</a:t>
            </a:r>
            <a:endParaRPr lang="bg-BG" b="1" i="1" dirty="0">
              <a:solidFill>
                <a:srgbClr val="FFFF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8878" y="2351314"/>
            <a:ext cx="6887688" cy="4506685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en-US" sz="4300" b="1" i="1" dirty="0" smtClean="0"/>
              <a:t>	</a:t>
            </a:r>
            <a:r>
              <a:rPr lang="ru-RU" sz="4300" b="1" i="1" dirty="0" err="1" smtClean="0">
                <a:solidFill>
                  <a:srgbClr val="002060"/>
                </a:solidFill>
              </a:rPr>
              <a:t>Коледуването</a:t>
            </a:r>
            <a:r>
              <a:rPr lang="ru-RU" sz="4300" b="1" i="1" dirty="0" smtClean="0">
                <a:solidFill>
                  <a:srgbClr val="002060"/>
                </a:solidFill>
              </a:rPr>
              <a:t> е </a:t>
            </a:r>
            <a:r>
              <a:rPr lang="ru-RU" sz="4300" b="1" i="1" dirty="0">
                <a:solidFill>
                  <a:srgbClr val="002060"/>
                </a:solidFill>
              </a:rPr>
              <a:t>един от </a:t>
            </a:r>
            <a:r>
              <a:rPr lang="ru-RU" sz="4300" b="1" i="1" dirty="0" err="1">
                <a:solidFill>
                  <a:srgbClr val="002060"/>
                </a:solidFill>
              </a:rPr>
              <a:t>традиционните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български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обичаи</a:t>
            </a:r>
            <a:r>
              <a:rPr lang="ru-RU" sz="4300" b="1" i="1" dirty="0" smtClean="0">
                <a:solidFill>
                  <a:srgbClr val="002060"/>
                </a:solidFill>
              </a:rPr>
              <a:t>.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Коледарските</a:t>
            </a:r>
            <a:r>
              <a:rPr lang="ru-RU" sz="4300" b="1" i="1" dirty="0">
                <a:solidFill>
                  <a:srgbClr val="002060"/>
                </a:solidFill>
              </a:rPr>
              <a:t> песни се </a:t>
            </a:r>
            <a:r>
              <a:rPr lang="ru-RU" sz="4300" b="1" i="1" dirty="0" err="1">
                <a:solidFill>
                  <a:srgbClr val="002060"/>
                </a:solidFill>
              </a:rPr>
              <a:t>изпълняват</a:t>
            </a:r>
            <a:r>
              <a:rPr lang="ru-RU" sz="4300" b="1" i="1" dirty="0">
                <a:solidFill>
                  <a:srgbClr val="002060"/>
                </a:solidFill>
              </a:rPr>
              <a:t> при </a:t>
            </a:r>
            <a:r>
              <a:rPr lang="ru-RU" sz="4300" b="1" i="1" dirty="0" err="1">
                <a:solidFill>
                  <a:srgbClr val="002060"/>
                </a:solidFill>
              </a:rPr>
              <a:t>коледуването</a:t>
            </a:r>
            <a:r>
              <a:rPr lang="ru-RU" sz="4300" b="1" i="1" dirty="0">
                <a:solidFill>
                  <a:srgbClr val="002060"/>
                </a:solidFill>
              </a:rPr>
              <a:t> – </a:t>
            </a:r>
            <a:r>
              <a:rPr lang="ru-RU" sz="4300" b="1" i="1" dirty="0" smtClean="0">
                <a:solidFill>
                  <a:srgbClr val="002060"/>
                </a:solidFill>
              </a:rPr>
              <a:t>на </a:t>
            </a:r>
            <a:r>
              <a:rPr lang="ru-RU" sz="4300" b="1" i="1" dirty="0" err="1" smtClean="0">
                <a:solidFill>
                  <a:srgbClr val="002060"/>
                </a:solidFill>
              </a:rPr>
              <a:t>Бъдни</a:t>
            </a:r>
            <a:r>
              <a:rPr lang="ru-RU" sz="4300" b="1" i="1" dirty="0" smtClean="0">
                <a:solidFill>
                  <a:srgbClr val="002060"/>
                </a:solidFill>
              </a:rPr>
              <a:t> вечер. </a:t>
            </a:r>
            <a:r>
              <a:rPr lang="ru-RU" sz="4300" b="1" i="1" dirty="0" err="1" smtClean="0">
                <a:solidFill>
                  <a:srgbClr val="002060"/>
                </a:solidFill>
              </a:rPr>
              <a:t>Дружини</a:t>
            </a:r>
            <a:r>
              <a:rPr lang="ru-RU" sz="4300" b="1" i="1" dirty="0" smtClean="0">
                <a:solidFill>
                  <a:srgbClr val="002060"/>
                </a:solidFill>
              </a:rPr>
              <a:t> </a:t>
            </a:r>
            <a:r>
              <a:rPr lang="ru-RU" sz="4300" b="1" i="1" dirty="0">
                <a:solidFill>
                  <a:srgbClr val="002060"/>
                </a:solidFill>
              </a:rPr>
              <a:t>от </a:t>
            </a:r>
            <a:r>
              <a:rPr lang="ru-RU" sz="4300" b="1" i="1" dirty="0" err="1">
                <a:solidFill>
                  <a:srgbClr val="002060"/>
                </a:solidFill>
              </a:rPr>
              <a:t>момци</a:t>
            </a:r>
            <a:r>
              <a:rPr lang="ru-RU" sz="4300" b="1" i="1" dirty="0">
                <a:solidFill>
                  <a:srgbClr val="002060"/>
                </a:solidFill>
              </a:rPr>
              <a:t> „</a:t>
            </a:r>
            <a:r>
              <a:rPr lang="ru-RU" sz="4300" b="1" i="1" dirty="0" err="1">
                <a:solidFill>
                  <a:srgbClr val="002060"/>
                </a:solidFill>
              </a:rPr>
              <a:t>коледари</a:t>
            </a:r>
            <a:r>
              <a:rPr lang="ru-RU" sz="4300" b="1" i="1" dirty="0">
                <a:solidFill>
                  <a:srgbClr val="002060"/>
                </a:solidFill>
              </a:rPr>
              <a:t>“, </a:t>
            </a:r>
            <a:r>
              <a:rPr lang="ru-RU" sz="4300" b="1" i="1" dirty="0" err="1">
                <a:solidFill>
                  <a:srgbClr val="002060"/>
                </a:solidFill>
              </a:rPr>
              <a:t>водени</a:t>
            </a:r>
            <a:r>
              <a:rPr lang="ru-RU" sz="4300" b="1" i="1" dirty="0">
                <a:solidFill>
                  <a:srgbClr val="002060"/>
                </a:solidFill>
              </a:rPr>
              <a:t> от </a:t>
            </a:r>
            <a:r>
              <a:rPr lang="ru-RU" sz="4300" b="1" i="1" dirty="0" err="1">
                <a:solidFill>
                  <a:srgbClr val="002060"/>
                </a:solidFill>
              </a:rPr>
              <a:t>по-възрастен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мъж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наричан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smtClean="0">
                <a:solidFill>
                  <a:srgbClr val="002060"/>
                </a:solidFill>
              </a:rPr>
              <a:t>„</a:t>
            </a:r>
            <a:r>
              <a:rPr lang="ru-RU" sz="4300" b="1" i="1" dirty="0" err="1" smtClean="0">
                <a:solidFill>
                  <a:srgbClr val="002060"/>
                </a:solidFill>
              </a:rPr>
              <a:t>станеник</a:t>
            </a:r>
            <a:r>
              <a:rPr lang="ru-RU" sz="4300" b="1" i="1" dirty="0">
                <a:solidFill>
                  <a:srgbClr val="002060"/>
                </a:solidFill>
              </a:rPr>
              <a:t>“, </a:t>
            </a:r>
            <a:r>
              <a:rPr lang="ru-RU" sz="4300" b="1" i="1" dirty="0" err="1">
                <a:solidFill>
                  <a:srgbClr val="002060"/>
                </a:solidFill>
              </a:rPr>
              <a:t>обхождат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предварително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smtClean="0">
                <a:solidFill>
                  <a:srgbClr val="002060"/>
                </a:solidFill>
              </a:rPr>
              <a:t>определена махала и </a:t>
            </a:r>
            <a:r>
              <a:rPr lang="ru-RU" sz="4300" b="1" i="1" dirty="0" err="1">
                <a:solidFill>
                  <a:srgbClr val="002060"/>
                </a:solidFill>
              </a:rPr>
              <a:t>пеят</a:t>
            </a:r>
            <a:r>
              <a:rPr lang="ru-RU" sz="4300" b="1" i="1" dirty="0">
                <a:solidFill>
                  <a:srgbClr val="002060"/>
                </a:solidFill>
              </a:rPr>
              <a:t> песни по </a:t>
            </a:r>
            <a:r>
              <a:rPr lang="ru-RU" sz="4300" b="1" i="1" dirty="0" err="1">
                <a:solidFill>
                  <a:srgbClr val="002060"/>
                </a:solidFill>
              </a:rPr>
              <a:t>пътя</a:t>
            </a:r>
            <a:r>
              <a:rPr lang="ru-RU" sz="4300" b="1" i="1" dirty="0">
                <a:solidFill>
                  <a:srgbClr val="002060"/>
                </a:solidFill>
              </a:rPr>
              <a:t>, пред </a:t>
            </a:r>
            <a:r>
              <a:rPr lang="ru-RU" sz="4300" b="1" i="1" dirty="0" err="1">
                <a:solidFill>
                  <a:srgbClr val="002060"/>
                </a:solidFill>
              </a:rPr>
              <a:t>къщата</a:t>
            </a:r>
            <a:r>
              <a:rPr lang="ru-RU" sz="4300" b="1" i="1" dirty="0">
                <a:solidFill>
                  <a:srgbClr val="002060"/>
                </a:solidFill>
              </a:rPr>
              <a:t> и на </a:t>
            </a:r>
            <a:r>
              <a:rPr lang="ru-RU" sz="4300" b="1" i="1" dirty="0" err="1">
                <a:solidFill>
                  <a:srgbClr val="002060"/>
                </a:solidFill>
              </a:rPr>
              <a:t>къщата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като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пожеланията</a:t>
            </a:r>
            <a:r>
              <a:rPr lang="ru-RU" sz="4300" b="1" i="1" dirty="0">
                <a:solidFill>
                  <a:srgbClr val="002060"/>
                </a:solidFill>
              </a:rPr>
              <a:t> в </a:t>
            </a:r>
            <a:r>
              <a:rPr lang="ru-RU" sz="4300" b="1" i="1" dirty="0" err="1">
                <a:solidFill>
                  <a:srgbClr val="002060"/>
                </a:solidFill>
              </a:rPr>
              <a:t>тези</a:t>
            </a:r>
            <a:r>
              <a:rPr lang="ru-RU" sz="4300" b="1" i="1" dirty="0">
                <a:solidFill>
                  <a:srgbClr val="002060"/>
                </a:solidFill>
              </a:rPr>
              <a:t> песни </a:t>
            </a:r>
            <a:r>
              <a:rPr lang="ru-RU" sz="4300" b="1" i="1" dirty="0" err="1">
                <a:solidFill>
                  <a:srgbClr val="002060"/>
                </a:solidFill>
              </a:rPr>
              <a:t>са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посветени</a:t>
            </a:r>
            <a:r>
              <a:rPr lang="ru-RU" sz="4300" b="1" i="1" dirty="0">
                <a:solidFill>
                  <a:srgbClr val="002060"/>
                </a:solidFill>
              </a:rPr>
              <a:t> и на </a:t>
            </a:r>
            <a:r>
              <a:rPr lang="ru-RU" sz="4300" b="1" i="1" dirty="0" err="1">
                <a:solidFill>
                  <a:srgbClr val="002060"/>
                </a:solidFill>
              </a:rPr>
              <a:t>домакина</a:t>
            </a:r>
            <a:r>
              <a:rPr lang="ru-RU" sz="4300" b="1" i="1" dirty="0">
                <a:solidFill>
                  <a:srgbClr val="002060"/>
                </a:solidFill>
              </a:rPr>
              <a:t> (</a:t>
            </a:r>
            <a:r>
              <a:rPr lang="ru-RU" sz="4300" b="1" i="1" dirty="0" err="1">
                <a:solidFill>
                  <a:srgbClr val="002060"/>
                </a:solidFill>
              </a:rPr>
              <a:t>стопанина</a:t>
            </a:r>
            <a:r>
              <a:rPr lang="ru-RU" sz="4300" b="1" i="1" dirty="0">
                <a:solidFill>
                  <a:srgbClr val="002060"/>
                </a:solidFill>
              </a:rPr>
              <a:t>), </a:t>
            </a:r>
            <a:r>
              <a:rPr lang="ru-RU" sz="4300" b="1" i="1" dirty="0" err="1">
                <a:solidFill>
                  <a:srgbClr val="002060"/>
                </a:solidFill>
              </a:rPr>
              <a:t>овчаря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ловеца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свещеника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невястата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момата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ергена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малкото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момче</a:t>
            </a:r>
            <a:r>
              <a:rPr lang="ru-RU" sz="4300" b="1" i="1" dirty="0">
                <a:solidFill>
                  <a:srgbClr val="002060"/>
                </a:solidFill>
              </a:rPr>
              <a:t> или </a:t>
            </a:r>
            <a:r>
              <a:rPr lang="ru-RU" sz="4300" b="1" i="1" dirty="0" err="1">
                <a:solidFill>
                  <a:srgbClr val="002060"/>
                </a:solidFill>
              </a:rPr>
              <a:t>момиче</a:t>
            </a:r>
            <a:r>
              <a:rPr lang="ru-RU" sz="4300" b="1" i="1" dirty="0">
                <a:solidFill>
                  <a:srgbClr val="002060"/>
                </a:solidFill>
              </a:rPr>
              <a:t>. </a:t>
            </a:r>
            <a:r>
              <a:rPr lang="ru-RU" sz="4300" b="1" i="1" dirty="0" err="1">
                <a:solidFill>
                  <a:srgbClr val="002060"/>
                </a:solidFill>
              </a:rPr>
              <a:t>Подготовката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започва</a:t>
            </a:r>
            <a:r>
              <a:rPr lang="ru-RU" sz="4300" b="1" i="1" dirty="0">
                <a:solidFill>
                  <a:srgbClr val="002060"/>
                </a:solidFill>
              </a:rPr>
              <a:t> на 20 </a:t>
            </a:r>
            <a:r>
              <a:rPr lang="ru-RU" sz="4300" b="1" i="1" dirty="0" err="1">
                <a:solidFill>
                  <a:srgbClr val="002060"/>
                </a:solidFill>
              </a:rPr>
              <a:t>декември</a:t>
            </a:r>
            <a:r>
              <a:rPr lang="ru-RU" sz="4300" b="1" i="1" dirty="0">
                <a:solidFill>
                  <a:srgbClr val="002060"/>
                </a:solidFill>
              </a:rPr>
              <a:t>. </a:t>
            </a:r>
            <a:r>
              <a:rPr lang="ru-RU" sz="4300" b="1" i="1" dirty="0" err="1">
                <a:solidFill>
                  <a:srgbClr val="002060"/>
                </a:solidFill>
              </a:rPr>
              <a:t>Коледарите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са</a:t>
            </a:r>
            <a:r>
              <a:rPr lang="ru-RU" sz="4300" b="1" i="1" dirty="0">
                <a:solidFill>
                  <a:srgbClr val="002060"/>
                </a:solidFill>
              </a:rPr>
              <a:t> в традиционно </a:t>
            </a:r>
            <a:r>
              <a:rPr lang="ru-RU" sz="4300" b="1" i="1" dirty="0" err="1">
                <a:solidFill>
                  <a:srgbClr val="002060"/>
                </a:solidFill>
              </a:rPr>
              <a:t>празнично</a:t>
            </a:r>
            <a:r>
              <a:rPr lang="ru-RU" sz="4300" b="1" i="1" dirty="0">
                <a:solidFill>
                  <a:srgbClr val="002060"/>
                </a:solidFill>
              </a:rPr>
              <a:t> облекло и </a:t>
            </a:r>
            <a:r>
              <a:rPr lang="ru-RU" sz="4300" b="1" i="1" dirty="0" err="1">
                <a:solidFill>
                  <a:srgbClr val="002060"/>
                </a:solidFill>
              </a:rPr>
              <a:t>със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специална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украса</a:t>
            </a:r>
            <a:r>
              <a:rPr lang="ru-RU" sz="4300" b="1" i="1" dirty="0">
                <a:solidFill>
                  <a:srgbClr val="002060"/>
                </a:solidFill>
              </a:rPr>
              <a:t> на </a:t>
            </a:r>
            <a:r>
              <a:rPr lang="ru-RU" sz="4300" b="1" i="1" dirty="0" err="1">
                <a:solidFill>
                  <a:srgbClr val="002060"/>
                </a:solidFill>
              </a:rPr>
              <a:t>калпаците</a:t>
            </a:r>
            <a:r>
              <a:rPr lang="ru-RU" sz="4300" b="1" i="1" dirty="0">
                <a:solidFill>
                  <a:srgbClr val="002060"/>
                </a:solidFill>
              </a:rPr>
              <a:t>. От </a:t>
            </a:r>
            <a:r>
              <a:rPr lang="ru-RU" sz="4300" b="1" i="1" dirty="0" err="1">
                <a:solidFill>
                  <a:srgbClr val="002060"/>
                </a:solidFill>
              </a:rPr>
              <a:t>полунощ</a:t>
            </a:r>
            <a:r>
              <a:rPr lang="ru-RU" sz="4300" b="1" i="1" dirty="0">
                <a:solidFill>
                  <a:srgbClr val="002060"/>
                </a:solidFill>
              </a:rPr>
              <a:t> до </a:t>
            </a:r>
            <a:r>
              <a:rPr lang="ru-RU" sz="4300" b="1" i="1" dirty="0" err="1">
                <a:solidFill>
                  <a:srgbClr val="002060"/>
                </a:solidFill>
              </a:rPr>
              <a:t>сутринта</a:t>
            </a:r>
            <a:r>
              <a:rPr lang="ru-RU" sz="4300" b="1" i="1" dirty="0">
                <a:solidFill>
                  <a:srgbClr val="002060"/>
                </a:solidFill>
              </a:rPr>
              <a:t> те </a:t>
            </a:r>
            <a:r>
              <a:rPr lang="ru-RU" sz="4300" b="1" i="1" dirty="0" err="1">
                <a:solidFill>
                  <a:srgbClr val="002060"/>
                </a:solidFill>
              </a:rPr>
              <a:t>ще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обикалят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домовете</a:t>
            </a:r>
            <a:r>
              <a:rPr lang="ru-RU" sz="4300" b="1" i="1" dirty="0">
                <a:solidFill>
                  <a:srgbClr val="002060"/>
                </a:solidFill>
              </a:rPr>
              <a:t>. По </a:t>
            </a:r>
            <a:r>
              <a:rPr lang="ru-RU" sz="4300" b="1" i="1" dirty="0" err="1">
                <a:solidFill>
                  <a:srgbClr val="002060"/>
                </a:solidFill>
              </a:rPr>
              <a:t>пътя</a:t>
            </a:r>
            <a:r>
              <a:rPr lang="ru-RU" sz="4300" b="1" i="1" dirty="0">
                <a:solidFill>
                  <a:srgbClr val="002060"/>
                </a:solidFill>
              </a:rPr>
              <a:t>, пред </a:t>
            </a:r>
            <a:r>
              <a:rPr lang="ru-RU" sz="4300" b="1" i="1" dirty="0" err="1">
                <a:solidFill>
                  <a:srgbClr val="002060"/>
                </a:solidFill>
              </a:rPr>
              <a:t>вратата</a:t>
            </a:r>
            <a:r>
              <a:rPr lang="ru-RU" sz="4300" b="1" i="1" dirty="0">
                <a:solidFill>
                  <a:srgbClr val="002060"/>
                </a:solidFill>
              </a:rPr>
              <a:t> и в </a:t>
            </a:r>
            <a:r>
              <a:rPr lang="ru-RU" sz="4300" b="1" i="1" dirty="0" err="1">
                <a:solidFill>
                  <a:srgbClr val="002060"/>
                </a:solidFill>
              </a:rPr>
              <a:t>къщата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пеят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специални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обредни</a:t>
            </a:r>
            <a:r>
              <a:rPr lang="ru-RU" sz="4300" b="1" i="1" dirty="0">
                <a:solidFill>
                  <a:srgbClr val="002060"/>
                </a:solidFill>
              </a:rPr>
              <a:t> песни, </a:t>
            </a:r>
            <a:r>
              <a:rPr lang="ru-RU" sz="4300" b="1" i="1" dirty="0" err="1">
                <a:solidFill>
                  <a:srgbClr val="002060"/>
                </a:solidFill>
              </a:rPr>
              <a:t>различни</a:t>
            </a:r>
            <a:r>
              <a:rPr lang="ru-RU" sz="4300" b="1" i="1" dirty="0">
                <a:solidFill>
                  <a:srgbClr val="002060"/>
                </a:solidFill>
              </a:rPr>
              <a:t> по </a:t>
            </a:r>
            <a:r>
              <a:rPr lang="ru-RU" sz="4300" b="1" i="1" dirty="0" err="1">
                <a:solidFill>
                  <a:srgbClr val="002060"/>
                </a:solidFill>
              </a:rPr>
              <a:t>мотиви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според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мястото</a:t>
            </a:r>
            <a:r>
              <a:rPr lang="ru-RU" sz="4300" b="1" i="1" dirty="0">
                <a:solidFill>
                  <a:srgbClr val="002060"/>
                </a:solidFill>
              </a:rPr>
              <a:t> на </a:t>
            </a:r>
            <a:r>
              <a:rPr lang="ru-RU" sz="4300" b="1" i="1" dirty="0" err="1">
                <a:solidFill>
                  <a:srgbClr val="002060"/>
                </a:solidFill>
              </a:rPr>
              <a:t>изпълнение</a:t>
            </a:r>
            <a:r>
              <a:rPr lang="ru-RU" sz="4300" b="1" i="1" dirty="0">
                <a:solidFill>
                  <a:srgbClr val="002060"/>
                </a:solidFill>
              </a:rPr>
              <a:t> и </a:t>
            </a:r>
            <a:r>
              <a:rPr lang="ru-RU" sz="4300" b="1" i="1" dirty="0" err="1">
                <a:solidFill>
                  <a:srgbClr val="002060"/>
                </a:solidFill>
              </a:rPr>
              <a:t>лицето</a:t>
            </a:r>
            <a:r>
              <a:rPr lang="ru-RU" sz="4300" b="1" i="1" dirty="0">
                <a:solidFill>
                  <a:srgbClr val="002060"/>
                </a:solidFill>
              </a:rPr>
              <a:t>, за </a:t>
            </a:r>
            <a:r>
              <a:rPr lang="ru-RU" sz="4300" b="1" i="1" dirty="0" err="1">
                <a:solidFill>
                  <a:srgbClr val="002060"/>
                </a:solidFill>
              </a:rPr>
              <a:t>което</a:t>
            </a:r>
            <a:r>
              <a:rPr lang="ru-RU" sz="4300" b="1" i="1" dirty="0">
                <a:solidFill>
                  <a:srgbClr val="002060"/>
                </a:solidFill>
              </a:rPr>
              <a:t> се </a:t>
            </a:r>
            <a:r>
              <a:rPr lang="ru-RU" sz="4300" b="1" i="1" dirty="0" err="1">
                <a:solidFill>
                  <a:srgbClr val="002060"/>
                </a:solidFill>
              </a:rPr>
              <a:t>пеят</a:t>
            </a:r>
            <a:r>
              <a:rPr lang="ru-RU" sz="4300" b="1" i="1" dirty="0">
                <a:solidFill>
                  <a:srgbClr val="002060"/>
                </a:solidFill>
              </a:rPr>
              <a:t>. </a:t>
            </a:r>
            <a:r>
              <a:rPr lang="ru-RU" sz="4300" b="1" i="1" dirty="0" err="1" smtClean="0">
                <a:solidFill>
                  <a:srgbClr val="002060"/>
                </a:solidFill>
              </a:rPr>
              <a:t>Най-общо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smtClean="0">
                <a:solidFill>
                  <a:srgbClr val="002060"/>
                </a:solidFill>
              </a:rPr>
              <a:t>те </a:t>
            </a:r>
            <a:r>
              <a:rPr lang="ru-RU" sz="4300" b="1" i="1" dirty="0" err="1">
                <a:solidFill>
                  <a:srgbClr val="002060"/>
                </a:solidFill>
              </a:rPr>
              <a:t>са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обредно</a:t>
            </a:r>
            <a:r>
              <a:rPr lang="ru-RU" sz="4300" b="1" i="1" dirty="0">
                <a:solidFill>
                  <a:srgbClr val="002060"/>
                </a:solidFill>
              </a:rPr>
              <a:t> пожелание за </a:t>
            </a:r>
            <a:r>
              <a:rPr lang="ru-RU" sz="4300" b="1" i="1" dirty="0" err="1">
                <a:solidFill>
                  <a:srgbClr val="002060"/>
                </a:solidFill>
              </a:rPr>
              <a:t>здраве</a:t>
            </a:r>
            <a:r>
              <a:rPr lang="ru-RU" sz="4300" b="1" i="1" dirty="0">
                <a:solidFill>
                  <a:srgbClr val="002060"/>
                </a:solidFill>
              </a:rPr>
              <a:t> и </a:t>
            </a:r>
            <a:r>
              <a:rPr lang="ru-RU" sz="4300" b="1" i="1" dirty="0" err="1">
                <a:solidFill>
                  <a:srgbClr val="002060"/>
                </a:solidFill>
              </a:rPr>
              <a:t>щастие</a:t>
            </a:r>
            <a:r>
              <a:rPr lang="ru-RU" sz="4300" b="1" i="1" dirty="0">
                <a:solidFill>
                  <a:srgbClr val="002060"/>
                </a:solidFill>
              </a:rPr>
              <a:t> в </a:t>
            </a:r>
            <a:r>
              <a:rPr lang="ru-RU" sz="4300" b="1" i="1" dirty="0" err="1">
                <a:solidFill>
                  <a:srgbClr val="002060"/>
                </a:solidFill>
              </a:rPr>
              <a:t>семейството</a:t>
            </a:r>
            <a:r>
              <a:rPr lang="ru-RU" sz="4300" b="1" i="1" dirty="0">
                <a:solidFill>
                  <a:srgbClr val="002060"/>
                </a:solidFill>
              </a:rPr>
              <a:t> и </a:t>
            </a:r>
            <a:r>
              <a:rPr lang="ru-RU" sz="4300" b="1" i="1" dirty="0" err="1">
                <a:solidFill>
                  <a:srgbClr val="002060"/>
                </a:solidFill>
              </a:rPr>
              <a:t>придобив</a:t>
            </a:r>
            <a:r>
              <a:rPr lang="ru-RU" sz="4300" b="1" i="1" dirty="0">
                <a:solidFill>
                  <a:srgbClr val="002060"/>
                </a:solidFill>
              </a:rPr>
              <a:t> в </a:t>
            </a:r>
            <a:r>
              <a:rPr lang="ru-RU" sz="4300" b="1" i="1" dirty="0" err="1">
                <a:solidFill>
                  <a:srgbClr val="002060"/>
                </a:solidFill>
              </a:rPr>
              <a:t>стопанството</a:t>
            </a:r>
            <a:r>
              <a:rPr lang="ru-RU" sz="4300" b="1" i="1" dirty="0">
                <a:solidFill>
                  <a:srgbClr val="002060"/>
                </a:solidFill>
              </a:rPr>
              <a:t>.</a:t>
            </a:r>
          </a:p>
          <a:p>
            <a:pPr algn="just">
              <a:buNone/>
            </a:pPr>
            <a:r>
              <a:rPr lang="en-US" sz="4300" b="1" i="1" dirty="0" smtClean="0">
                <a:solidFill>
                  <a:srgbClr val="002060"/>
                </a:solidFill>
              </a:rPr>
              <a:t>	</a:t>
            </a:r>
            <a:r>
              <a:rPr lang="ru-RU" sz="4300" b="1" i="1" dirty="0" err="1" smtClean="0">
                <a:solidFill>
                  <a:srgbClr val="002060"/>
                </a:solidFill>
              </a:rPr>
              <a:t>Могат</a:t>
            </a:r>
            <a:r>
              <a:rPr lang="ru-RU" sz="4300" b="1" i="1" dirty="0" smtClean="0">
                <a:solidFill>
                  <a:srgbClr val="002060"/>
                </a:solidFill>
              </a:rPr>
              <a:t> </a:t>
            </a:r>
            <a:r>
              <a:rPr lang="ru-RU" sz="4300" b="1" i="1" dirty="0">
                <a:solidFill>
                  <a:srgbClr val="002060"/>
                </a:solidFill>
              </a:rPr>
              <a:t>да </a:t>
            </a:r>
            <a:r>
              <a:rPr lang="ru-RU" sz="4300" b="1" i="1" dirty="0" err="1">
                <a:solidFill>
                  <a:srgbClr val="002060"/>
                </a:solidFill>
              </a:rPr>
              <a:t>коледуват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както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големи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така</a:t>
            </a:r>
            <a:r>
              <a:rPr lang="ru-RU" sz="4300" b="1" i="1" dirty="0">
                <a:solidFill>
                  <a:srgbClr val="002060"/>
                </a:solidFill>
              </a:rPr>
              <a:t> и малки </a:t>
            </a:r>
            <a:r>
              <a:rPr lang="ru-RU" sz="4300" b="1" i="1" dirty="0" err="1">
                <a:solidFill>
                  <a:srgbClr val="002060"/>
                </a:solidFill>
              </a:rPr>
              <a:t>момци</a:t>
            </a:r>
            <a:r>
              <a:rPr lang="ru-RU" sz="4300" b="1" i="1" dirty="0">
                <a:solidFill>
                  <a:srgbClr val="002060"/>
                </a:solidFill>
              </a:rPr>
              <a:t>. Те ходят от </a:t>
            </a:r>
            <a:r>
              <a:rPr lang="ru-RU" sz="4300" b="1" i="1" dirty="0" err="1">
                <a:solidFill>
                  <a:srgbClr val="002060"/>
                </a:solidFill>
              </a:rPr>
              <a:t>къща</a:t>
            </a:r>
            <a:r>
              <a:rPr lang="ru-RU" sz="4300" b="1" i="1" dirty="0">
                <a:solidFill>
                  <a:srgbClr val="002060"/>
                </a:solidFill>
              </a:rPr>
              <a:t> на </a:t>
            </a:r>
            <a:r>
              <a:rPr lang="ru-RU" sz="4300" b="1" i="1" dirty="0" err="1">
                <a:solidFill>
                  <a:srgbClr val="002060"/>
                </a:solidFill>
              </a:rPr>
              <a:t>къща</a:t>
            </a:r>
            <a:r>
              <a:rPr lang="ru-RU" sz="4300" b="1" i="1" dirty="0">
                <a:solidFill>
                  <a:srgbClr val="002060"/>
                </a:solidFill>
              </a:rPr>
              <a:t> и </a:t>
            </a:r>
            <a:r>
              <a:rPr lang="ru-RU" sz="4300" b="1" i="1" dirty="0" err="1">
                <a:solidFill>
                  <a:srgbClr val="002060"/>
                </a:solidFill>
              </a:rPr>
              <a:t>пожелават</a:t>
            </a:r>
            <a:r>
              <a:rPr lang="ru-RU" sz="4300" b="1" i="1" dirty="0">
                <a:solidFill>
                  <a:srgbClr val="002060"/>
                </a:solidFill>
              </a:rPr>
              <a:t> на </a:t>
            </a:r>
            <a:r>
              <a:rPr lang="ru-RU" sz="4300" b="1" i="1" dirty="0" err="1">
                <a:solidFill>
                  <a:srgbClr val="002060"/>
                </a:solidFill>
              </a:rPr>
              <a:t>стопаните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здраве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щастие</a:t>
            </a:r>
            <a:r>
              <a:rPr lang="ru-RU" sz="4300" b="1" i="1" dirty="0">
                <a:solidFill>
                  <a:srgbClr val="002060"/>
                </a:solidFill>
              </a:rPr>
              <a:t>, много </a:t>
            </a:r>
            <a:r>
              <a:rPr lang="ru-RU" sz="4300" b="1" i="1" dirty="0" err="1">
                <a:solidFill>
                  <a:srgbClr val="002060"/>
                </a:solidFill>
              </a:rPr>
              <a:t>имане</a:t>
            </a:r>
            <a:r>
              <a:rPr lang="ru-RU" sz="4300" b="1" i="1" dirty="0">
                <a:solidFill>
                  <a:srgbClr val="002060"/>
                </a:solidFill>
              </a:rPr>
              <a:t> и т.н.</a:t>
            </a:r>
          </a:p>
          <a:p>
            <a:pPr algn="just">
              <a:buNone/>
            </a:pPr>
            <a:r>
              <a:rPr lang="en-US" sz="4300" b="1" i="1" dirty="0" smtClean="0">
                <a:solidFill>
                  <a:srgbClr val="002060"/>
                </a:solidFill>
              </a:rPr>
              <a:t>	</a:t>
            </a:r>
            <a:r>
              <a:rPr lang="ru-RU" sz="4300" b="1" i="1" dirty="0" err="1" smtClean="0">
                <a:solidFill>
                  <a:srgbClr val="002060"/>
                </a:solidFill>
              </a:rPr>
              <a:t>Освен</a:t>
            </a:r>
            <a:r>
              <a:rPr lang="ru-RU" sz="4300" b="1" i="1" dirty="0" smtClean="0">
                <a:solidFill>
                  <a:srgbClr val="002060"/>
                </a:solidFill>
              </a:rPr>
              <a:t> </a:t>
            </a:r>
            <a:r>
              <a:rPr lang="ru-RU" sz="4300" b="1" i="1" dirty="0">
                <a:solidFill>
                  <a:srgbClr val="002060"/>
                </a:solidFill>
              </a:rPr>
              <a:t>с </a:t>
            </a:r>
            <a:r>
              <a:rPr lang="ru-RU" sz="4300" b="1" i="1" dirty="0" err="1">
                <a:solidFill>
                  <a:srgbClr val="002060"/>
                </a:solidFill>
              </a:rPr>
              <a:t>кравай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ги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даряват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още</a:t>
            </a:r>
            <a:r>
              <a:rPr lang="ru-RU" sz="4300" b="1" i="1" dirty="0">
                <a:solidFill>
                  <a:srgbClr val="002060"/>
                </a:solidFill>
              </a:rPr>
              <a:t> с пари, </a:t>
            </a:r>
            <a:r>
              <a:rPr lang="ru-RU" sz="4300" b="1" i="1" dirty="0" err="1">
                <a:solidFill>
                  <a:srgbClr val="002060"/>
                </a:solidFill>
              </a:rPr>
              <a:t>месо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сланина</a:t>
            </a:r>
            <a:r>
              <a:rPr lang="ru-RU" sz="4300" b="1" i="1" dirty="0">
                <a:solidFill>
                  <a:srgbClr val="002060"/>
                </a:solidFill>
              </a:rPr>
              <a:t>, боб, брашно, вино и др. </a:t>
            </a:r>
            <a:r>
              <a:rPr lang="ru-RU" sz="4300" b="1" i="1" dirty="0" err="1">
                <a:solidFill>
                  <a:srgbClr val="002060"/>
                </a:solidFill>
              </a:rPr>
              <a:t>Коледуването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завършва</a:t>
            </a:r>
            <a:r>
              <a:rPr lang="ru-RU" sz="4300" b="1" i="1" dirty="0">
                <a:solidFill>
                  <a:srgbClr val="002060"/>
                </a:solidFill>
              </a:rPr>
              <a:t> с </a:t>
            </a:r>
            <a:r>
              <a:rPr lang="ru-RU" sz="4300" b="1" i="1" dirty="0" err="1">
                <a:solidFill>
                  <a:srgbClr val="002060"/>
                </a:solidFill>
              </a:rPr>
              <a:t>общо</a:t>
            </a:r>
            <a:r>
              <a:rPr lang="ru-RU" sz="4300" b="1" i="1" dirty="0">
                <a:solidFill>
                  <a:srgbClr val="002060"/>
                </a:solidFill>
              </a:rPr>
              <a:t> угощение, на </a:t>
            </a:r>
            <a:r>
              <a:rPr lang="ru-RU" sz="4300" b="1" i="1" dirty="0" err="1">
                <a:solidFill>
                  <a:srgbClr val="002060"/>
                </a:solidFill>
              </a:rPr>
              <a:t>което</a:t>
            </a:r>
            <a:r>
              <a:rPr lang="ru-RU" sz="4300" b="1" i="1" dirty="0">
                <a:solidFill>
                  <a:srgbClr val="002060"/>
                </a:solidFill>
              </a:rPr>
              <a:t> се </a:t>
            </a:r>
            <a:r>
              <a:rPr lang="ru-RU" sz="4300" b="1" i="1" dirty="0" err="1">
                <a:solidFill>
                  <a:srgbClr val="002060"/>
                </a:solidFill>
              </a:rPr>
              <a:t>поканват</a:t>
            </a:r>
            <a:r>
              <a:rPr lang="ru-RU" sz="4300" b="1" i="1" dirty="0">
                <a:solidFill>
                  <a:srgbClr val="002060"/>
                </a:solidFill>
              </a:rPr>
              <a:t> и </a:t>
            </a:r>
            <a:r>
              <a:rPr lang="ru-RU" sz="4300" b="1" i="1" dirty="0" err="1">
                <a:solidFill>
                  <a:srgbClr val="002060"/>
                </a:solidFill>
              </a:rPr>
              <a:t>другите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женени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мъже</a:t>
            </a:r>
            <a:r>
              <a:rPr lang="ru-RU" sz="4300" b="1" i="1" dirty="0">
                <a:solidFill>
                  <a:srgbClr val="002060"/>
                </a:solidFill>
              </a:rPr>
              <a:t>, у </a:t>
            </a:r>
            <a:r>
              <a:rPr lang="ru-RU" sz="4300" b="1" i="1" dirty="0" err="1">
                <a:solidFill>
                  <a:srgbClr val="002060"/>
                </a:solidFill>
              </a:rPr>
              <a:t>които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са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коледували</a:t>
            </a:r>
            <a:r>
              <a:rPr lang="ru-RU" sz="4300" b="1" i="1" dirty="0">
                <a:solidFill>
                  <a:srgbClr val="002060"/>
                </a:solidFill>
              </a:rPr>
              <a:t>. </a:t>
            </a:r>
            <a:r>
              <a:rPr lang="ru-RU" sz="4300" b="1" i="1" dirty="0" err="1">
                <a:solidFill>
                  <a:srgbClr val="002060"/>
                </a:solidFill>
              </a:rPr>
              <a:t>Останалите</a:t>
            </a:r>
            <a:r>
              <a:rPr lang="ru-RU" sz="4300" b="1" i="1" dirty="0">
                <a:solidFill>
                  <a:srgbClr val="002060"/>
                </a:solidFill>
              </a:rPr>
              <a:t> след </a:t>
            </a:r>
            <a:r>
              <a:rPr lang="ru-RU" sz="4300" b="1" i="1" dirty="0" err="1">
                <a:solidFill>
                  <a:srgbClr val="002060"/>
                </a:solidFill>
              </a:rPr>
              <a:t>това</a:t>
            </a:r>
            <a:r>
              <a:rPr lang="ru-RU" sz="4300" b="1" i="1" dirty="0">
                <a:solidFill>
                  <a:srgbClr val="002060"/>
                </a:solidFill>
              </a:rPr>
              <a:t> </a:t>
            </a:r>
            <a:r>
              <a:rPr lang="ru-RU" sz="4300" b="1" i="1" dirty="0" err="1">
                <a:solidFill>
                  <a:srgbClr val="002060"/>
                </a:solidFill>
              </a:rPr>
              <a:t>продукти</a:t>
            </a:r>
            <a:r>
              <a:rPr lang="ru-RU" sz="4300" b="1" i="1" dirty="0">
                <a:solidFill>
                  <a:srgbClr val="002060"/>
                </a:solidFill>
              </a:rPr>
              <a:t> се </a:t>
            </a:r>
            <a:r>
              <a:rPr lang="ru-RU" sz="4300" b="1" i="1" dirty="0" err="1">
                <a:solidFill>
                  <a:srgbClr val="002060"/>
                </a:solidFill>
              </a:rPr>
              <a:t>продават</a:t>
            </a:r>
            <a:r>
              <a:rPr lang="ru-RU" sz="4300" b="1" i="1" dirty="0">
                <a:solidFill>
                  <a:srgbClr val="002060"/>
                </a:solidFill>
              </a:rPr>
              <a:t>, а парите се </a:t>
            </a:r>
            <a:r>
              <a:rPr lang="ru-RU" sz="4300" b="1" i="1" dirty="0" err="1">
                <a:solidFill>
                  <a:srgbClr val="002060"/>
                </a:solidFill>
              </a:rPr>
              <a:t>дават</a:t>
            </a:r>
            <a:r>
              <a:rPr lang="ru-RU" sz="4300" b="1" i="1" dirty="0">
                <a:solidFill>
                  <a:srgbClr val="002060"/>
                </a:solidFill>
              </a:rPr>
              <a:t> на </a:t>
            </a:r>
            <a:r>
              <a:rPr lang="ru-RU" sz="4300" b="1" i="1" dirty="0" err="1">
                <a:solidFill>
                  <a:srgbClr val="002060"/>
                </a:solidFill>
              </a:rPr>
              <a:t>бедните</a:t>
            </a:r>
            <a:r>
              <a:rPr lang="ru-RU" sz="4300" b="1" i="1" dirty="0">
                <a:solidFill>
                  <a:srgbClr val="002060"/>
                </a:solidFill>
              </a:rPr>
              <a:t> или на </a:t>
            </a:r>
            <a:r>
              <a:rPr lang="ru-RU" sz="4300" b="1" i="1" dirty="0" err="1">
                <a:solidFill>
                  <a:srgbClr val="002060"/>
                </a:solidFill>
              </a:rPr>
              <a:t>църквата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училището</a:t>
            </a:r>
            <a:r>
              <a:rPr lang="ru-RU" sz="4300" b="1" i="1" dirty="0">
                <a:solidFill>
                  <a:srgbClr val="002060"/>
                </a:solidFill>
              </a:rPr>
              <a:t>, </a:t>
            </a:r>
            <a:r>
              <a:rPr lang="ru-RU" sz="4300" b="1" i="1" dirty="0" err="1">
                <a:solidFill>
                  <a:srgbClr val="002060"/>
                </a:solidFill>
              </a:rPr>
              <a:t>читалището</a:t>
            </a:r>
            <a:r>
              <a:rPr lang="ru-RU" sz="4300" b="1" i="1" dirty="0">
                <a:solidFill>
                  <a:srgbClr val="002060"/>
                </a:solidFill>
              </a:rPr>
              <a:t> и др.</a:t>
            </a:r>
          </a:p>
          <a:p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Computer\Desktop\koledari-e1574674880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9524"/>
            <a:ext cx="5015958" cy="3078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139386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29954" y="973668"/>
            <a:ext cx="8761413" cy="706964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Коледари</a:t>
            </a:r>
            <a:endParaRPr lang="bg-BG" b="1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Computer\Desktop\11fbec72c2b4bcd89a3f963bedd9cf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396" y="2945073"/>
            <a:ext cx="5680820" cy="3194462"/>
          </a:xfrm>
          <a:prstGeom prst="rect">
            <a:avLst/>
          </a:prstGeom>
          <a:noFill/>
        </p:spPr>
      </p:pic>
      <p:sp>
        <p:nvSpPr>
          <p:cNvPr id="13" name="Правоъгълник 12"/>
          <p:cNvSpPr/>
          <p:nvPr/>
        </p:nvSpPr>
        <p:spPr>
          <a:xfrm>
            <a:off x="320635" y="2980693"/>
            <a:ext cx="5818908" cy="387730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господине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Че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идат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добри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гости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Господине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Добри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гости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Коледари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Господине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Че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носят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добри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вести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Господине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Овците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оягниха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Господине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 dirty="0" smtClean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Кравите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отелиха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Господине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Колко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звезди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на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небето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Господине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Колко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здравец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на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планина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Господине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Толко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здраве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в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Тая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Къща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Стани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</a:t>
            </a: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Нине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Господине</a:t>
            </a:r>
            <a: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!	</a:t>
            </a:r>
            <a:br>
              <a:rPr lang="en-US" sz="16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</a:br>
            <a:endParaRPr lang="bg-BG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78896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00" y="1000599"/>
            <a:ext cx="8522220" cy="530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i="1" dirty="0" smtClean="0">
                <a:solidFill>
                  <a:srgbClr val="FFFF00"/>
                </a:solidFill>
              </a:rPr>
              <a:t>Весела Коледа и щастлива Нова година!</a:t>
            </a:r>
            <a:endParaRPr lang="bg-BG" sz="28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Коледа- семейна тради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10" y="2704012"/>
            <a:ext cx="5501322" cy="305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Любопитни факти за Коледа, които може би не знае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6" name="AutoShape 8" descr="Любопитни факти за Коледа, които може би не знает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0621" y="3108957"/>
            <a:ext cx="4950820" cy="32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47802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29" y="973668"/>
            <a:ext cx="8761413" cy="706964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Коледа-Рождество Христово</a:t>
            </a:r>
            <a:endParaRPr lang="bg-BG" b="1" i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7544" y="2436843"/>
            <a:ext cx="10600706" cy="16363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i="1" dirty="0" smtClean="0"/>
              <a:t>	</a:t>
            </a:r>
            <a:r>
              <a:rPr lang="bg-BG" b="1" i="1" dirty="0" smtClean="0">
                <a:solidFill>
                  <a:srgbClr val="002060"/>
                </a:solidFill>
              </a:rPr>
              <a:t>Коледа е един от най-хубавите празници. Всички християни празнуват раждането на Исус Христос. Той е роден на 24 срещу 25 декември във  Витлеем, Юдея. Продължителността на празника е 3 дена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bg-BG" b="1" i="1" dirty="0" smtClean="0">
                <a:solidFill>
                  <a:srgbClr val="002060"/>
                </a:solidFill>
              </a:rPr>
              <a:t>–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bg-BG" b="1" i="1" dirty="0" smtClean="0">
                <a:solidFill>
                  <a:srgbClr val="002060"/>
                </a:solidFill>
              </a:rPr>
              <a:t>24,25 и 26 декември.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68" y="4178745"/>
            <a:ext cx="3716565" cy="2449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875" y="3586326"/>
            <a:ext cx="3631549" cy="2553211"/>
          </a:xfrm>
          <a:prstGeom prst="rect">
            <a:avLst/>
          </a:prstGeom>
        </p:spPr>
      </p:pic>
      <p:pic>
        <p:nvPicPr>
          <p:cNvPr id="2050" name="Picture 2" descr="C:\Users\Computer\Desktop\Специална-оферта-за-Коледа-в-хотел-Свети-Спас-Велингра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4626" y="3967618"/>
            <a:ext cx="2785958" cy="268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074226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72454" y="973668"/>
            <a:ext cx="8761413" cy="706964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Бъдни вечер</a:t>
            </a:r>
            <a:endParaRPr lang="bg-BG" b="1" i="1" dirty="0">
              <a:solidFill>
                <a:srgbClr val="FFFF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698489"/>
            <a:ext cx="8752113" cy="37497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ru-RU" b="1" i="1" dirty="0" err="1" smtClean="0">
                <a:solidFill>
                  <a:srgbClr val="002060"/>
                </a:solidFill>
              </a:rPr>
              <a:t>Бъдни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вечер </a:t>
            </a:r>
            <a:r>
              <a:rPr lang="ru-RU" b="1" i="1" dirty="0" smtClean="0">
                <a:solidFill>
                  <a:srgbClr val="002060"/>
                </a:solidFill>
              </a:rPr>
              <a:t>(24 </a:t>
            </a:r>
            <a:r>
              <a:rPr lang="ru-RU" b="1" i="1" dirty="0" err="1" smtClean="0">
                <a:solidFill>
                  <a:srgbClr val="002060"/>
                </a:solidFill>
              </a:rPr>
              <a:t>декември</a:t>
            </a:r>
            <a:r>
              <a:rPr lang="en-US" b="1" i="1" dirty="0" smtClean="0">
                <a:solidFill>
                  <a:srgbClr val="002060"/>
                </a:solidFill>
              </a:rPr>
              <a:t>)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се </a:t>
            </a:r>
            <a:r>
              <a:rPr lang="ru-RU" b="1" i="1" dirty="0" err="1">
                <a:solidFill>
                  <a:srgbClr val="002060"/>
                </a:solidFill>
              </a:rPr>
              <a:t>нарича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денят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преди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Рождество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Христово.</a:t>
            </a:r>
            <a:r>
              <a:rPr lang="ru-RU" b="1" i="1" dirty="0">
                <a:solidFill>
                  <a:srgbClr val="002060"/>
                </a:solidFill>
              </a:rPr>
              <a:t>  </a:t>
            </a:r>
            <a:endParaRPr lang="en-US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	</a:t>
            </a:r>
            <a:r>
              <a:rPr lang="ru-RU" b="1" i="1" dirty="0" err="1" smtClean="0">
                <a:solidFill>
                  <a:srgbClr val="002060"/>
                </a:solidFill>
              </a:rPr>
              <a:t>Ястията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на </a:t>
            </a:r>
            <a:r>
              <a:rPr lang="ru-RU" b="1" i="1" dirty="0" err="1">
                <a:solidFill>
                  <a:srgbClr val="002060"/>
                </a:solidFill>
              </a:rPr>
              <a:t>трапезата</a:t>
            </a:r>
            <a:r>
              <a:rPr lang="ru-RU" b="1" i="1" dirty="0">
                <a:solidFill>
                  <a:srgbClr val="002060"/>
                </a:solidFill>
              </a:rPr>
              <a:t> да </a:t>
            </a:r>
            <a:r>
              <a:rPr lang="ru-RU" b="1" i="1" dirty="0" err="1">
                <a:solidFill>
                  <a:srgbClr val="002060"/>
                </a:solidFill>
              </a:rPr>
              <a:t>са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постни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На </a:t>
            </a:r>
            <a:r>
              <a:rPr lang="ru-RU" b="1" i="1" dirty="0" err="1">
                <a:solidFill>
                  <a:srgbClr val="002060"/>
                </a:solidFill>
              </a:rPr>
              <a:t>този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ден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празнуват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Евгени</a:t>
            </a:r>
            <a:r>
              <a:rPr lang="ru-RU" b="1" i="1" dirty="0">
                <a:solidFill>
                  <a:srgbClr val="002060"/>
                </a:solidFill>
              </a:rPr>
              <a:t> (</a:t>
            </a:r>
            <a:r>
              <a:rPr lang="ru-RU" b="1" i="1" dirty="0" err="1">
                <a:solidFill>
                  <a:srgbClr val="002060"/>
                </a:solidFill>
              </a:rPr>
              <a:t>означава</a:t>
            </a:r>
            <a:r>
              <a:rPr lang="ru-RU" b="1" i="1" dirty="0">
                <a:solidFill>
                  <a:srgbClr val="002060"/>
                </a:solidFill>
              </a:rPr>
              <a:t> благороден), Евгения, Женя, </a:t>
            </a:r>
            <a:r>
              <a:rPr lang="ru-RU" b="1" i="1" dirty="0" err="1">
                <a:solidFill>
                  <a:srgbClr val="002060"/>
                </a:solidFill>
              </a:rPr>
              <a:t>Жечка</a:t>
            </a:r>
            <a:r>
              <a:rPr lang="ru-RU" b="1" i="1" dirty="0">
                <a:solidFill>
                  <a:srgbClr val="002060"/>
                </a:solidFill>
              </a:rPr>
              <a:t>, Благородна, Бисер, Бистра, </a:t>
            </a:r>
            <a:r>
              <a:rPr lang="ru-RU" b="1" i="1" dirty="0" err="1">
                <a:solidFill>
                  <a:srgbClr val="002060"/>
                </a:solidFill>
              </a:rPr>
              <a:t>Божин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Божан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Божана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Вечер </a:t>
            </a:r>
            <a:r>
              <a:rPr lang="ru-RU" b="1" i="1" dirty="0" err="1">
                <a:solidFill>
                  <a:srgbClr val="002060"/>
                </a:solidFill>
              </a:rPr>
              <a:t>всички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членове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семейството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сядат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масата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	</a:t>
            </a:r>
            <a:r>
              <a:rPr lang="ru-RU" b="1" i="1" dirty="0" err="1" smtClean="0">
                <a:solidFill>
                  <a:srgbClr val="002060"/>
                </a:solidFill>
              </a:rPr>
              <a:t>Трапезата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на </a:t>
            </a:r>
            <a:r>
              <a:rPr lang="ru-RU" b="1" i="1" dirty="0" err="1">
                <a:solidFill>
                  <a:srgbClr val="002060"/>
                </a:solidFill>
              </a:rPr>
              <a:t>Бъдни</a:t>
            </a:r>
            <a:r>
              <a:rPr lang="ru-RU" b="1" i="1" dirty="0">
                <a:solidFill>
                  <a:srgbClr val="002060"/>
                </a:solidFill>
              </a:rPr>
              <a:t> вечер е </a:t>
            </a:r>
            <a:r>
              <a:rPr lang="ru-RU" b="1" i="1" dirty="0" err="1">
                <a:solidFill>
                  <a:srgbClr val="002060"/>
                </a:solidFill>
              </a:rPr>
              <a:t>тържествена</a:t>
            </a:r>
            <a:r>
              <a:rPr lang="ru-RU" b="1" i="1" dirty="0">
                <a:solidFill>
                  <a:srgbClr val="002060"/>
                </a:solidFill>
              </a:rPr>
              <a:t> и постна </a:t>
            </a:r>
            <a:r>
              <a:rPr lang="ru-RU" b="1" i="1" dirty="0" err="1">
                <a:solidFill>
                  <a:srgbClr val="002060"/>
                </a:solidFill>
              </a:rPr>
              <a:t>тъй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като</a:t>
            </a:r>
            <a:r>
              <a:rPr lang="ru-RU" b="1" i="1" dirty="0">
                <a:solidFill>
                  <a:srgbClr val="002060"/>
                </a:solidFill>
              </a:rPr>
              <a:t> е </a:t>
            </a:r>
            <a:r>
              <a:rPr lang="ru-RU" b="1" i="1" dirty="0" err="1">
                <a:solidFill>
                  <a:srgbClr val="002060"/>
                </a:solidFill>
              </a:rPr>
              <a:t>последният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ден</a:t>
            </a:r>
            <a:r>
              <a:rPr lang="ru-RU" b="1" i="1" dirty="0">
                <a:solidFill>
                  <a:srgbClr val="002060"/>
                </a:solidFill>
              </a:rPr>
              <a:t> от </a:t>
            </a:r>
            <a:r>
              <a:rPr lang="ru-RU" b="1" i="1" dirty="0" err="1">
                <a:solidFill>
                  <a:srgbClr val="002060"/>
                </a:solidFill>
              </a:rPr>
              <a:t>Рождественския</a:t>
            </a:r>
            <a:r>
              <a:rPr lang="ru-RU" b="1" i="1" dirty="0">
                <a:solidFill>
                  <a:srgbClr val="002060"/>
                </a:solidFill>
              </a:rPr>
              <a:t> пост. На </a:t>
            </a:r>
            <a:r>
              <a:rPr lang="ru-RU" b="1" i="1" dirty="0" err="1">
                <a:solidFill>
                  <a:srgbClr val="002060"/>
                </a:solidFill>
              </a:rPr>
              <a:t>нея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трябва</a:t>
            </a:r>
            <a:r>
              <a:rPr lang="ru-RU" b="1" i="1" dirty="0">
                <a:solidFill>
                  <a:srgbClr val="002060"/>
                </a:solidFill>
              </a:rPr>
              <a:t> да </a:t>
            </a:r>
            <a:r>
              <a:rPr lang="ru-RU" b="1" i="1" dirty="0" err="1">
                <a:solidFill>
                  <a:srgbClr val="002060"/>
                </a:solidFill>
              </a:rPr>
              <a:t>има</a:t>
            </a:r>
            <a:r>
              <a:rPr lang="ru-RU" b="1" i="1" dirty="0">
                <a:solidFill>
                  <a:srgbClr val="002060"/>
                </a:solidFill>
              </a:rPr>
              <a:t> 7, 9 или 11 </a:t>
            </a:r>
            <a:r>
              <a:rPr lang="ru-RU" b="1" i="1" dirty="0" err="1">
                <a:solidFill>
                  <a:srgbClr val="002060"/>
                </a:solidFill>
              </a:rPr>
              <a:t>ястия</a:t>
            </a:r>
            <a:r>
              <a:rPr lang="ru-RU" b="1" i="1" dirty="0">
                <a:solidFill>
                  <a:srgbClr val="002060"/>
                </a:solidFill>
              </a:rPr>
              <a:t> – нечетен </a:t>
            </a:r>
            <a:r>
              <a:rPr lang="ru-RU" b="1" i="1" dirty="0" err="1">
                <a:solidFill>
                  <a:srgbClr val="002060"/>
                </a:solidFill>
              </a:rPr>
              <a:t>брой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smtClean="0">
                <a:solidFill>
                  <a:srgbClr val="002060"/>
                </a:solidFill>
              </a:rPr>
              <a:t>На </a:t>
            </a:r>
            <a:r>
              <a:rPr lang="ru-RU" b="1" i="1" dirty="0" err="1">
                <a:solidFill>
                  <a:srgbClr val="002060"/>
                </a:solidFill>
              </a:rPr>
              <a:t>трапезата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трябва</a:t>
            </a:r>
            <a:r>
              <a:rPr lang="ru-RU" b="1" i="1" dirty="0">
                <a:solidFill>
                  <a:srgbClr val="002060"/>
                </a:solidFill>
              </a:rPr>
              <a:t> да </a:t>
            </a:r>
            <a:r>
              <a:rPr lang="ru-RU" b="1" i="1" dirty="0" err="1">
                <a:solidFill>
                  <a:srgbClr val="002060"/>
                </a:solidFill>
              </a:rPr>
              <a:t>има</a:t>
            </a:r>
            <a:r>
              <a:rPr lang="ru-RU" b="1" i="1" dirty="0">
                <a:solidFill>
                  <a:srgbClr val="002060"/>
                </a:solidFill>
              </a:rPr>
              <a:t>: варено жито, варен </a:t>
            </a:r>
            <a:r>
              <a:rPr lang="ru-RU" b="1" i="1" dirty="0" err="1">
                <a:solidFill>
                  <a:srgbClr val="002060"/>
                </a:solidFill>
              </a:rPr>
              <a:t>фасул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сарми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пълнени</a:t>
            </a:r>
            <a:r>
              <a:rPr lang="ru-RU" b="1" i="1" dirty="0">
                <a:solidFill>
                  <a:srgbClr val="002060"/>
                </a:solidFill>
              </a:rPr>
              <a:t> чушки с боб (или </a:t>
            </a:r>
            <a:r>
              <a:rPr lang="ru-RU" b="1" i="1" dirty="0" err="1">
                <a:solidFill>
                  <a:srgbClr val="002060"/>
                </a:solidFill>
              </a:rPr>
              <a:t>ориз</a:t>
            </a:r>
            <a:r>
              <a:rPr lang="ru-RU" b="1" i="1" dirty="0">
                <a:solidFill>
                  <a:srgbClr val="002060"/>
                </a:solidFill>
              </a:rPr>
              <a:t>), </a:t>
            </a:r>
            <a:r>
              <a:rPr lang="ru-RU" b="1" i="1" dirty="0" err="1">
                <a:solidFill>
                  <a:srgbClr val="002060"/>
                </a:solidFill>
              </a:rPr>
              <a:t>ошав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туршии</a:t>
            </a:r>
            <a:r>
              <a:rPr lang="ru-RU" b="1" i="1" dirty="0">
                <a:solidFill>
                  <a:srgbClr val="002060"/>
                </a:solidFill>
              </a:rPr>
              <a:t>, лук, </a:t>
            </a:r>
            <a:r>
              <a:rPr lang="ru-RU" b="1" i="1" dirty="0" err="1">
                <a:solidFill>
                  <a:srgbClr val="002060"/>
                </a:solidFill>
              </a:rPr>
              <a:t>чесън</a:t>
            </a:r>
            <a:r>
              <a:rPr lang="ru-RU" b="1" i="1" dirty="0">
                <a:solidFill>
                  <a:srgbClr val="002060"/>
                </a:solidFill>
              </a:rPr>
              <a:t>, мед и орехи, вино. В </a:t>
            </a:r>
            <a:r>
              <a:rPr lang="ru-RU" b="1" i="1" dirty="0" err="1">
                <a:solidFill>
                  <a:srgbClr val="002060"/>
                </a:solidFill>
              </a:rPr>
              <a:t>някои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краища</a:t>
            </a:r>
            <a:r>
              <a:rPr lang="ru-RU" b="1" i="1" dirty="0">
                <a:solidFill>
                  <a:srgbClr val="002060"/>
                </a:solidFill>
              </a:rPr>
              <a:t> правят </a:t>
            </a:r>
            <a:r>
              <a:rPr lang="ru-RU" b="1" i="1" dirty="0" err="1">
                <a:solidFill>
                  <a:srgbClr val="002060"/>
                </a:solidFill>
              </a:rPr>
              <a:t>също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тиквеник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зелник</a:t>
            </a:r>
            <a:r>
              <a:rPr lang="ru-RU" b="1" i="1" dirty="0">
                <a:solidFill>
                  <a:srgbClr val="002060"/>
                </a:solidFill>
              </a:rPr>
              <a:t> и малка пита, в </a:t>
            </a:r>
            <a:r>
              <a:rPr lang="ru-RU" b="1" i="1" dirty="0" err="1">
                <a:solidFill>
                  <a:srgbClr val="002060"/>
                </a:solidFill>
              </a:rPr>
              <a:t>която</a:t>
            </a:r>
            <a:r>
              <a:rPr lang="ru-RU" b="1" i="1" dirty="0">
                <a:solidFill>
                  <a:srgbClr val="002060"/>
                </a:solidFill>
              </a:rPr>
              <a:t> е </a:t>
            </a:r>
            <a:r>
              <a:rPr lang="ru-RU" b="1" i="1" dirty="0" err="1">
                <a:solidFill>
                  <a:srgbClr val="002060"/>
                </a:solidFill>
              </a:rPr>
              <a:t>скрита</a:t>
            </a:r>
            <a:r>
              <a:rPr lang="ru-RU" b="1" i="1" dirty="0">
                <a:solidFill>
                  <a:srgbClr val="002060"/>
                </a:solidFill>
              </a:rPr>
              <a:t> паричка (на </a:t>
            </a:r>
            <a:r>
              <a:rPr lang="ru-RU" b="1" i="1" dirty="0" err="1">
                <a:solidFill>
                  <a:srgbClr val="002060"/>
                </a:solidFill>
              </a:rPr>
              <a:t>когото</a:t>
            </a:r>
            <a:r>
              <a:rPr lang="ru-RU" b="1" i="1" dirty="0">
                <a:solidFill>
                  <a:srgbClr val="002060"/>
                </a:solidFill>
              </a:rPr>
              <a:t> се </a:t>
            </a:r>
            <a:r>
              <a:rPr lang="ru-RU" b="1" i="1" dirty="0" err="1">
                <a:solidFill>
                  <a:srgbClr val="002060"/>
                </a:solidFill>
              </a:rPr>
              <a:t>падне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бъде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щастлив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цялата</a:t>
            </a:r>
            <a:r>
              <a:rPr lang="ru-RU" b="1" i="1" dirty="0">
                <a:solidFill>
                  <a:srgbClr val="002060"/>
                </a:solidFill>
              </a:rPr>
              <a:t> година). В </a:t>
            </a:r>
            <a:r>
              <a:rPr lang="ru-RU" b="1" i="1" dirty="0" err="1">
                <a:solidFill>
                  <a:srgbClr val="002060"/>
                </a:solidFill>
              </a:rPr>
              <a:t>четирите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ъгъла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стаята</a:t>
            </a:r>
            <a:r>
              <a:rPr lang="ru-RU" b="1" i="1" dirty="0">
                <a:solidFill>
                  <a:srgbClr val="002060"/>
                </a:solidFill>
              </a:rPr>
              <a:t> се </a:t>
            </a:r>
            <a:r>
              <a:rPr lang="ru-RU" b="1" i="1" dirty="0" err="1">
                <a:solidFill>
                  <a:srgbClr val="002060"/>
                </a:solidFill>
              </a:rPr>
              <a:t>поставя</a:t>
            </a:r>
            <a:r>
              <a:rPr lang="ru-RU" b="1" i="1" dirty="0">
                <a:solidFill>
                  <a:srgbClr val="002060"/>
                </a:solidFill>
              </a:rPr>
              <a:t> по един орех. </a:t>
            </a:r>
            <a:r>
              <a:rPr lang="ru-RU" b="1" i="1" dirty="0" err="1">
                <a:solidFill>
                  <a:srgbClr val="002060"/>
                </a:solidFill>
              </a:rPr>
              <a:t>Това</a:t>
            </a:r>
            <a:r>
              <a:rPr lang="ru-RU" b="1" i="1" dirty="0">
                <a:solidFill>
                  <a:srgbClr val="002060"/>
                </a:solidFill>
              </a:rPr>
              <a:t> се </a:t>
            </a:r>
            <a:r>
              <a:rPr lang="ru-RU" b="1" i="1" dirty="0" err="1">
                <a:solidFill>
                  <a:srgbClr val="002060"/>
                </a:solidFill>
              </a:rPr>
              <a:t>прави</a:t>
            </a:r>
            <a:r>
              <a:rPr lang="ru-RU" b="1" i="1" dirty="0">
                <a:solidFill>
                  <a:srgbClr val="002060"/>
                </a:solidFill>
              </a:rPr>
              <a:t>, за да се осветят </a:t>
            </a:r>
            <a:r>
              <a:rPr lang="ru-RU" b="1" i="1" dirty="0" err="1">
                <a:solidFill>
                  <a:srgbClr val="002060"/>
                </a:solidFill>
              </a:rPr>
              <a:t>четирите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краища</a:t>
            </a:r>
            <a:r>
              <a:rPr lang="ru-RU" b="1" i="1" dirty="0">
                <a:solidFill>
                  <a:srgbClr val="002060"/>
                </a:solidFill>
              </a:rPr>
              <a:t> на света.</a:t>
            </a:r>
          </a:p>
          <a:p>
            <a:endParaRPr lang="bg-BG" dirty="0"/>
          </a:p>
        </p:txBody>
      </p:sp>
      <p:pic>
        <p:nvPicPr>
          <p:cNvPr id="1026" name="Picture 2" descr="C:\Users\Computer\Desktop\2110290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6281" y="4665656"/>
            <a:ext cx="3455719" cy="1942962"/>
          </a:xfrm>
          <a:prstGeom prst="rect">
            <a:avLst/>
          </a:prstGeom>
          <a:noFill/>
        </p:spPr>
      </p:pic>
      <p:pic>
        <p:nvPicPr>
          <p:cNvPr id="1027" name="Picture 3" descr="C:\Users\Computer\Desktop\php6dxhwo_559x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9728" y="2352284"/>
            <a:ext cx="3452272" cy="213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538031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24954" y="973668"/>
            <a:ext cx="8761413" cy="706964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Бъдни вечер</a:t>
            </a:r>
            <a:endParaRPr lang="bg-BG" b="1" i="1" dirty="0">
              <a:solidFill>
                <a:srgbClr val="FFFF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09732" cy="779780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ru-RU" b="1" i="1" dirty="0" err="1" smtClean="0">
                <a:solidFill>
                  <a:srgbClr val="002060"/>
                </a:solidFill>
              </a:rPr>
              <a:t>Ако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сребърната</a:t>
            </a:r>
            <a:r>
              <a:rPr lang="ru-RU" b="1" i="1" dirty="0">
                <a:solidFill>
                  <a:srgbClr val="002060"/>
                </a:solidFill>
              </a:rPr>
              <a:t> пара е в </a:t>
            </a:r>
            <a:r>
              <a:rPr lang="ru-RU" b="1" i="1" dirty="0" err="1">
                <a:solidFill>
                  <a:srgbClr val="002060"/>
                </a:solidFill>
              </a:rPr>
              <a:t>парчето</a:t>
            </a:r>
            <a:r>
              <a:rPr lang="ru-RU" b="1" i="1" dirty="0">
                <a:solidFill>
                  <a:srgbClr val="002060"/>
                </a:solidFill>
              </a:rPr>
              <a:t>, отделено </a:t>
            </a:r>
            <a:r>
              <a:rPr lang="ru-RU" b="1" i="1" dirty="0" smtClean="0">
                <a:solidFill>
                  <a:srgbClr val="002060"/>
                </a:solidFill>
              </a:rPr>
              <a:t>за </a:t>
            </a:r>
            <a:r>
              <a:rPr lang="bg-BG" b="1" i="1" dirty="0" smtClean="0">
                <a:solidFill>
                  <a:srgbClr val="002060"/>
                </a:solidFill>
              </a:rPr>
              <a:t>Богородица </a:t>
            </a:r>
            <a:r>
              <a:rPr lang="ru-RU" b="1" i="1" dirty="0" smtClean="0">
                <a:solidFill>
                  <a:srgbClr val="002060"/>
                </a:solidFill>
              </a:rPr>
              <a:t>или </a:t>
            </a:r>
            <a:r>
              <a:rPr lang="ru-RU" b="1" i="1" dirty="0">
                <a:solidFill>
                  <a:srgbClr val="002060"/>
                </a:solidFill>
              </a:rPr>
              <a:t>за </a:t>
            </a:r>
            <a:r>
              <a:rPr lang="ru-RU" b="1" i="1" dirty="0" err="1">
                <a:solidFill>
                  <a:srgbClr val="002060"/>
                </a:solidFill>
              </a:rPr>
              <a:t>къщата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годината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ще</a:t>
            </a:r>
            <a:r>
              <a:rPr lang="ru-RU" b="1" i="1" dirty="0">
                <a:solidFill>
                  <a:srgbClr val="002060"/>
                </a:solidFill>
              </a:rPr>
              <a:t> е много добра за </a:t>
            </a:r>
            <a:r>
              <a:rPr lang="ru-RU" b="1" i="1" dirty="0" err="1">
                <a:solidFill>
                  <a:srgbClr val="002060"/>
                </a:solidFill>
              </a:rPr>
              <a:t>всички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276" y="3628745"/>
            <a:ext cx="4656854" cy="310456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900" y="3628745"/>
            <a:ext cx="5341429" cy="30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71467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079" y="973668"/>
            <a:ext cx="8761413" cy="706964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Традиции на Коледа</a:t>
            </a:r>
            <a:endParaRPr lang="bg-BG" b="1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90096" y="2506130"/>
            <a:ext cx="7647710" cy="1863989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bg-BG" b="1" i="1" dirty="0" smtClean="0">
                <a:solidFill>
                  <a:srgbClr val="002060"/>
                </a:solidFill>
              </a:rPr>
              <a:t>Хората празнуват празника като се събират с близките си. За Коледа винаги има коледна елха, която е украсена с играчки , лампички и гирлянди. На 25 декември децата получават подаръци от  своите роднини. По традиция се правят коледни сладки, които са украсени с топли цветове.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699" y="2421730"/>
            <a:ext cx="2823964" cy="1937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4194" y="4738846"/>
            <a:ext cx="3530744" cy="1928553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12" y="4726379"/>
            <a:ext cx="5382666" cy="18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65082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829" y="973668"/>
            <a:ext cx="8761413" cy="706964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Именици</a:t>
            </a:r>
            <a:endParaRPr lang="bg-BG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608" y="2986644"/>
            <a:ext cx="3883232" cy="3295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На </a:t>
            </a:r>
            <a:r>
              <a:rPr lang="ru-RU" b="1" i="1" dirty="0">
                <a:solidFill>
                  <a:srgbClr val="002060"/>
                </a:solidFill>
              </a:rPr>
              <a:t>Рождество Христово имен ден имат всички, които носят имената Христа, Христо, Eмануела, Емануил, Емил, Християн, Ренета, Христиана, Кристиан, Кристиян, Кристияна, Кристиана, Христина, Кристина, Радостина.</a:t>
            </a:r>
            <a:endParaRPr lang="bg-BG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0082"/>
            <a:ext cx="4085636" cy="266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952" y="3034164"/>
            <a:ext cx="4412910" cy="26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47773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79" y="973668"/>
            <a:ext cx="8761413" cy="706964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Дядо Коледа</a:t>
            </a:r>
            <a:endParaRPr lang="bg-BG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70743"/>
            <a:ext cx="12020204" cy="1393736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ru-RU" b="1" i="1" dirty="0" err="1" smtClean="0">
                <a:solidFill>
                  <a:srgbClr val="002060"/>
                </a:solidFill>
              </a:rPr>
              <a:t>Дядо</a:t>
            </a:r>
            <a:r>
              <a:rPr lang="ru-RU" b="1" i="1" dirty="0" smtClean="0">
                <a:solidFill>
                  <a:srgbClr val="002060"/>
                </a:solidFill>
              </a:rPr>
              <a:t> Коледа, </a:t>
            </a:r>
            <a:r>
              <a:rPr lang="ru-RU" b="1" i="1" dirty="0">
                <a:solidFill>
                  <a:srgbClr val="002060"/>
                </a:solidFill>
              </a:rPr>
              <a:t>известен по света още като Санта Клаус, </a:t>
            </a:r>
            <a:r>
              <a:rPr lang="ru-RU" b="1" i="1" dirty="0" smtClean="0">
                <a:solidFill>
                  <a:srgbClr val="002060"/>
                </a:solidFill>
              </a:rPr>
              <a:t>свети Николай и</a:t>
            </a:r>
            <a:r>
              <a:rPr lang="ru-RU" b="1" i="1" dirty="0">
                <a:solidFill>
                  <a:srgbClr val="002060"/>
                </a:solidFill>
              </a:rPr>
              <a:t> К</a:t>
            </a:r>
            <a:r>
              <a:rPr lang="ru-RU" b="1" i="1" dirty="0" smtClean="0">
                <a:solidFill>
                  <a:srgbClr val="002060"/>
                </a:solidFill>
              </a:rPr>
              <a:t>рис Крингъл, </a:t>
            </a:r>
            <a:r>
              <a:rPr lang="ru-RU" b="1" i="1" dirty="0">
                <a:solidFill>
                  <a:srgbClr val="002060"/>
                </a:solidFill>
              </a:rPr>
              <a:t>е едновременно историческа и митологична </a:t>
            </a:r>
            <a:r>
              <a:rPr lang="ru-RU" b="1" i="1" dirty="0" smtClean="0">
                <a:solidFill>
                  <a:srgbClr val="002060"/>
                </a:solidFill>
              </a:rPr>
              <a:t>личност. </a:t>
            </a:r>
            <a:r>
              <a:rPr lang="ru-RU" b="1" i="1" dirty="0">
                <a:solidFill>
                  <a:srgbClr val="002060"/>
                </a:solidFill>
              </a:rPr>
              <a:t>Изобразяват го като закръглен старец с дълга бяла брада, облечен в червено и </a:t>
            </a:r>
            <a:r>
              <a:rPr lang="ru-RU" b="1" i="1" dirty="0" smtClean="0">
                <a:solidFill>
                  <a:srgbClr val="002060"/>
                </a:solidFill>
              </a:rPr>
              <a:t>бяло, който нощем се промушва през комина и оставя подаръци под елхата. За награда децата му остават чаша топло мляко и бисквитка.</a:t>
            </a:r>
            <a:endParaRPr lang="bg-BG" b="1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095" y="3632840"/>
            <a:ext cx="2286000" cy="3025833"/>
          </a:xfrm>
          <a:prstGeom prst="rect">
            <a:avLst/>
          </a:prstGeom>
        </p:spPr>
      </p:pic>
      <p:pic>
        <p:nvPicPr>
          <p:cNvPr id="3074" name="Picture 2" descr="C:\Users\Computer\Desktop\991-ratio-diado-kole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427" y="3629274"/>
            <a:ext cx="4506049" cy="3028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713390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04" y="973668"/>
            <a:ext cx="8761413" cy="706964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Още информация за Дядо Коледа</a:t>
            </a:r>
            <a:endParaRPr lang="bg-BG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335876"/>
            <a:ext cx="7576457" cy="44140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ru-RU" b="1" i="1" dirty="0" err="1" smtClean="0">
                <a:solidFill>
                  <a:srgbClr val="002060"/>
                </a:solidFill>
              </a:rPr>
              <a:t>Първообразът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на добрия старец може да се търси в лицето на свети Никола, роден и живял през III–IV в. във византийската провинция Кападокия, намираща се на територията на днешна Турция. Той станал епископ много млад. Проявил се като благороден и щедър човек, дълбоко религиозен и посветен на църквата. Дарил цялото си богатство на бедните и онеправданите. В памет на неговата щедрост е останала традицията хората да си разменят подаръци. В Гърция не съществува традиционно вярване, че свети Никола носи подаръци на децата. Холандците съкращават своето Sint Nicolaas до Sinterklaas, което пък бива поамериканчено до Santa Claus (за първи път употребено в пресата през 1773 г</a:t>
            </a:r>
            <a:r>
              <a:rPr lang="ru-RU" b="1" i="1" dirty="0" smtClean="0">
                <a:solidFill>
                  <a:srgbClr val="002060"/>
                </a:solidFill>
              </a:rPr>
              <a:t>.).</a:t>
            </a:r>
            <a:endParaRPr lang="bg-BG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28" y="4156909"/>
            <a:ext cx="1929351" cy="270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3383" y="2169626"/>
            <a:ext cx="2798618" cy="19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81872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579" y="973668"/>
            <a:ext cx="8761413" cy="706964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</a:rPr>
              <a:t>Коледни песни</a:t>
            </a:r>
            <a:endParaRPr lang="bg-BG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85981" cy="970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/>
              <a:t>	</a:t>
            </a:r>
            <a:r>
              <a:rPr lang="bg-BG" sz="2000" b="1" i="1" dirty="0" smtClean="0">
                <a:solidFill>
                  <a:srgbClr val="002060"/>
                </a:solidFill>
              </a:rPr>
              <a:t>Коледните песни са друг обичай на празника. Има измислени стотици песни които са свързани с празника. Хората ги пеят на всякакви езици.</a:t>
            </a:r>
            <a:endParaRPr lang="bg-BG" sz="2000" b="1" i="1" dirty="0">
              <a:solidFill>
                <a:srgbClr val="002060"/>
              </a:solidFill>
            </a:endParaRPr>
          </a:p>
        </p:txBody>
      </p:sp>
      <p:pic>
        <p:nvPicPr>
          <p:cNvPr id="6" name="IZQhS3x6zhk"/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4286250"/>
            <a:ext cx="4264429" cy="2571750"/>
          </a:xfrm>
          <a:prstGeom prst="rect">
            <a:avLst/>
          </a:prstGeom>
        </p:spPr>
      </p:pic>
      <p:pic>
        <p:nvPicPr>
          <p:cNvPr id="10" name="3PgNPc-iFW8"/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264429" y="4282977"/>
            <a:ext cx="4572000" cy="2571750"/>
          </a:xfrm>
          <a:prstGeom prst="rect">
            <a:avLst/>
          </a:prstGeom>
        </p:spPr>
      </p:pic>
      <p:pic>
        <p:nvPicPr>
          <p:cNvPr id="11" name="gVHtbK_KTr8"/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8836429" y="4282977"/>
            <a:ext cx="3355571" cy="2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19985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328</TotalTime>
  <Words>162</Words>
  <Application>Microsoft Office PowerPoint</Application>
  <PresentationFormat>По избор</PresentationFormat>
  <Paragraphs>54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Ion Boardroom</vt:lpstr>
      <vt:lpstr>Коледните празници</vt:lpstr>
      <vt:lpstr>Коледа-Рождество Христово</vt:lpstr>
      <vt:lpstr>Бъдни вечер</vt:lpstr>
      <vt:lpstr>Бъдни вечер</vt:lpstr>
      <vt:lpstr>Традиции на Коледа</vt:lpstr>
      <vt:lpstr>Именици</vt:lpstr>
      <vt:lpstr>Дядо Коледа</vt:lpstr>
      <vt:lpstr>Още информация за Дядо Коледа</vt:lpstr>
      <vt:lpstr>Коледни песни</vt:lpstr>
      <vt:lpstr>Коледари</vt:lpstr>
      <vt:lpstr>Коледари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Коледните празници</dc:title>
  <dc:creator>User</dc:creator>
  <cp:lastModifiedBy>Computer</cp:lastModifiedBy>
  <cp:revision>65</cp:revision>
  <dcterms:created xsi:type="dcterms:W3CDTF">2020-01-06T06:16:26Z</dcterms:created>
  <dcterms:modified xsi:type="dcterms:W3CDTF">2021-12-08T07:05:41Z</dcterms:modified>
</cp:coreProperties>
</file>